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Roboto Medium"/>
      <p:regular r:id="rId24"/>
      <p:bold r:id="rId25"/>
      <p:italic r:id="rId26"/>
      <p:boldItalic r:id="rId27"/>
    </p:embeddedFont>
    <p:embeddedFont>
      <p:font typeface="Playfair Display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0D45FF-5A69-412F-95F4-64FD2816B5A9}">
  <a:tblStyle styleId="{D30D45FF-5A69-412F-95F4-64FD2816B5A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RobotoMedium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Medium-italic.fntdata"/><Relationship Id="rId25" Type="http://schemas.openxmlformats.org/officeDocument/2006/relationships/font" Target="fonts/RobotoMedium-bold.fntdata"/><Relationship Id="rId28" Type="http://schemas.openxmlformats.org/officeDocument/2006/relationships/font" Target="fonts/PlayfairDisplay-regular.fntdata"/><Relationship Id="rId27" Type="http://schemas.openxmlformats.org/officeDocument/2006/relationships/font" Target="fonts/Roboto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layfairDisplay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layfairDisplay-boldItalic.fntdata"/><Relationship Id="rId30" Type="http://schemas.openxmlformats.org/officeDocument/2006/relationships/font" Target="fonts/PlayfairDisplay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image" Target="../media/image40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Relationship Id="rId7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5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44.png"/><Relationship Id="rId5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Relationship Id="rId4" Type="http://schemas.openxmlformats.org/officeDocument/2006/relationships/image" Target="../media/image22.png"/><Relationship Id="rId5" Type="http://schemas.openxmlformats.org/officeDocument/2006/relationships/image" Target="../media/image11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3" Type="http://schemas.openxmlformats.org/officeDocument/2006/relationships/image" Target="../media/image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1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3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1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Relationship Id="rId4" Type="http://schemas.openxmlformats.org/officeDocument/2006/relationships/image" Target="../media/image22.png"/><Relationship Id="rId5" Type="http://schemas.openxmlformats.org/officeDocument/2006/relationships/image" Target="../media/image32.png"/><Relationship Id="rId6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Relationship Id="rId5" Type="http://schemas.openxmlformats.org/officeDocument/2006/relationships/image" Target="../media/image42.png"/><Relationship Id="rId6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22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750456" y="2466975"/>
            <a:ext cx="8691086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B91C1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Horas Complementares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3095625" y="3400425"/>
            <a:ext cx="60007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7F1D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Faculdade Nacional de Direito - UFRJ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2343150" y="4048125"/>
            <a:ext cx="7505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Guia completo sobre atividades válidas, grupos e códigos de lançamento.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5" name="Google Shape;2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6" name="Google Shape;23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509837"/>
            <a:ext cx="6400800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7" name="Google Shape;23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3300" y="1695450"/>
            <a:ext cx="42672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 txBox="1"/>
          <p:nvPr/>
        </p:nvSpPr>
        <p:spPr>
          <a:xfrm>
            <a:off x="571500" y="2509837"/>
            <a:ext cx="64008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Estágio em órgãos da Justiça ou Administração Pública, realizado até o </a:t>
            </a:r>
            <a:r>
              <a:rPr b="1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6º período</a:t>
            </a: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239" name="Google Shape;239;p22"/>
          <p:cNvSpPr txBox="1"/>
          <p:nvPr/>
        </p:nvSpPr>
        <p:spPr>
          <a:xfrm>
            <a:off x="666750" y="4205287"/>
            <a:ext cx="621030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Códigos: IUWX14, IUWX15, IUWX16</a:t>
            </a:r>
            <a:endParaRPr/>
          </a:p>
        </p:txBody>
      </p:sp>
      <p:sp>
        <p:nvSpPr>
          <p:cNvPr id="240" name="Google Shape;240;p22"/>
          <p:cNvSpPr/>
          <p:nvPr/>
        </p:nvSpPr>
        <p:spPr>
          <a:xfrm>
            <a:off x="571500" y="4672012"/>
            <a:ext cx="6400800" cy="971550"/>
          </a:xfrm>
          <a:prstGeom prst="rect">
            <a:avLst/>
          </a:prstGeom>
          <a:solidFill>
            <a:srgbClr val="FFFB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2"/>
          <p:cNvSpPr txBox="1"/>
          <p:nvPr/>
        </p:nvSpPr>
        <p:spPr>
          <a:xfrm>
            <a:off x="762000" y="4862512"/>
            <a:ext cx="6019800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B45309"/>
                </a:solidFill>
                <a:latin typeface="Roboto"/>
                <a:ea typeface="Roboto"/>
                <a:cs typeface="Roboto"/>
                <a:sym typeface="Roboto"/>
              </a:rPr>
              <a:t>Documento:</a:t>
            </a:r>
            <a:r>
              <a:rPr b="0" i="0" lang="en-US" sz="12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Declaração assinada por RH, Gerência de Estágio ou Agente de Integração (ex: Superestágios).</a:t>
            </a:r>
            <a:endParaRPr/>
          </a:p>
        </p:txBody>
      </p:sp>
      <p:sp>
        <p:nvSpPr>
          <p:cNvPr id="242" name="Google Shape;242;p22"/>
          <p:cNvSpPr/>
          <p:nvPr/>
        </p:nvSpPr>
        <p:spPr>
          <a:xfrm>
            <a:off x="571500" y="4672012"/>
            <a:ext cx="38100" cy="97155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43" name="Google Shape;243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3300" y="1695450"/>
            <a:ext cx="42672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2"/>
          <p:cNvSpPr txBox="1"/>
          <p:nvPr/>
        </p:nvSpPr>
        <p:spPr>
          <a:xfrm>
            <a:off x="752475" y="2957512"/>
            <a:ext cx="6530816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66534"/>
                </a:solidFill>
                <a:latin typeface="Roboto"/>
                <a:ea typeface="Roboto"/>
                <a:cs typeface="Roboto"/>
                <a:sym typeface="Roboto"/>
              </a:rPr>
              <a:t>Regras de Carga Horária</a:t>
            </a:r>
            <a:endParaRPr/>
          </a:p>
        </p:txBody>
      </p:sp>
      <p:sp>
        <p:nvSpPr>
          <p:cNvPr id="245" name="Google Shape;245;p22"/>
          <p:cNvSpPr txBox="1"/>
          <p:nvPr/>
        </p:nvSpPr>
        <p:spPr>
          <a:xfrm>
            <a:off x="1038225" y="3262312"/>
            <a:ext cx="59340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Semestral: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30 Horas.</a:t>
            </a:r>
            <a:endParaRPr/>
          </a:p>
        </p:txBody>
      </p:sp>
      <p:sp>
        <p:nvSpPr>
          <p:cNvPr id="246" name="Google Shape;246;p22"/>
          <p:cNvSpPr txBox="1"/>
          <p:nvPr/>
        </p:nvSpPr>
        <p:spPr>
          <a:xfrm>
            <a:off x="1038225" y="3662362"/>
            <a:ext cx="59340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Total Permitido: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90 Horas (3 semestres).</a:t>
            </a:r>
            <a:endParaRPr/>
          </a:p>
        </p:txBody>
      </p:sp>
      <p:sp>
        <p:nvSpPr>
          <p:cNvPr id="247" name="Google Shape;247;p22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7F1D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Grupo III: Estágio Não-Obrigatório</a:t>
            </a:r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571500" y="12954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49" name="Google Shape;249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2475" y="3281362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0" name="Google Shape;250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2475" y="3681412"/>
            <a:ext cx="1524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5" name="Google Shape;2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6" name="Google Shape;25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695450"/>
            <a:ext cx="5286375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3"/>
          <p:cNvSpPr txBox="1"/>
          <p:nvPr/>
        </p:nvSpPr>
        <p:spPr>
          <a:xfrm>
            <a:off x="962025" y="2085975"/>
            <a:ext cx="4730591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66534"/>
                </a:solidFill>
                <a:latin typeface="Roboto"/>
                <a:ea typeface="Roboto"/>
                <a:cs typeface="Roboto"/>
                <a:sym typeface="Roboto"/>
              </a:rPr>
              <a:t>Línguas</a:t>
            </a:r>
            <a:endParaRPr/>
          </a:p>
        </p:txBody>
      </p:sp>
      <p:sp>
        <p:nvSpPr>
          <p:cNvPr id="258" name="Google Shape;258;p23"/>
          <p:cNvSpPr txBox="1"/>
          <p:nvPr/>
        </p:nvSpPr>
        <p:spPr>
          <a:xfrm>
            <a:off x="962025" y="2638425"/>
            <a:ext cx="450532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Estudo comprovado de idioma estrangeiro.</a:t>
            </a:r>
            <a:endParaRPr/>
          </a:p>
        </p:txBody>
      </p:sp>
      <p:sp>
        <p:nvSpPr>
          <p:cNvPr id="259" name="Google Shape;259;p23"/>
          <p:cNvSpPr txBox="1"/>
          <p:nvPr/>
        </p:nvSpPr>
        <p:spPr>
          <a:xfrm>
            <a:off x="6334125" y="2138362"/>
            <a:ext cx="5550693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66534"/>
                </a:solidFill>
                <a:latin typeface="Roboto"/>
                <a:ea typeface="Roboto"/>
                <a:cs typeface="Roboto"/>
                <a:sym typeface="Roboto"/>
              </a:rPr>
              <a:t>Como comprovar?</a:t>
            </a:r>
            <a:endParaRPr/>
          </a:p>
        </p:txBody>
      </p:sp>
      <p:sp>
        <p:nvSpPr>
          <p:cNvPr id="260" name="Google Shape;260;p23"/>
          <p:cNvSpPr txBox="1"/>
          <p:nvPr/>
        </p:nvSpPr>
        <p:spPr>
          <a:xfrm>
            <a:off x="962025" y="3181350"/>
            <a:ext cx="450532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Carga Semestral: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30h</a:t>
            </a:r>
            <a:endParaRPr/>
          </a:p>
        </p:txBody>
      </p:sp>
      <p:sp>
        <p:nvSpPr>
          <p:cNvPr id="261" name="Google Shape;261;p23"/>
          <p:cNvSpPr txBox="1"/>
          <p:nvPr/>
        </p:nvSpPr>
        <p:spPr>
          <a:xfrm>
            <a:off x="962025" y="3438525"/>
            <a:ext cx="450532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Máximo: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90h (3 semestres)</a:t>
            </a:r>
            <a:endParaRPr/>
          </a:p>
        </p:txBody>
      </p:sp>
      <p:sp>
        <p:nvSpPr>
          <p:cNvPr id="262" name="Google Shape;262;p23"/>
          <p:cNvSpPr txBox="1"/>
          <p:nvPr/>
        </p:nvSpPr>
        <p:spPr>
          <a:xfrm>
            <a:off x="962025" y="3695700"/>
            <a:ext cx="450532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Códigos: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IUWX17, IUWX18, IUWX19</a:t>
            </a:r>
            <a:endParaRPr/>
          </a:p>
        </p:txBody>
      </p:sp>
      <p:sp>
        <p:nvSpPr>
          <p:cNvPr id="263" name="Google Shape;263;p23"/>
          <p:cNvSpPr txBox="1"/>
          <p:nvPr/>
        </p:nvSpPr>
        <p:spPr>
          <a:xfrm>
            <a:off x="6619875" y="2443162"/>
            <a:ext cx="50006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Declaração assinada pelo professor (com CNPJ/MEI ou matrícula).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6619875" y="3100387"/>
            <a:ext cx="500062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OU declaração emitida por Escola de Idiomas / Universidade.</a:t>
            </a:r>
            <a:endParaRPr/>
          </a:p>
        </p:txBody>
      </p:sp>
      <p:sp>
        <p:nvSpPr>
          <p:cNvPr id="265" name="Google Shape;265;p23"/>
          <p:cNvSpPr txBox="1"/>
          <p:nvPr/>
        </p:nvSpPr>
        <p:spPr>
          <a:xfrm>
            <a:off x="6619875" y="3500437"/>
            <a:ext cx="500062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Deve conter a carga horária e assinatura do responsável.</a:t>
            </a:r>
            <a:endParaRPr/>
          </a:p>
        </p:txBody>
      </p:sp>
      <p:sp>
        <p:nvSpPr>
          <p:cNvPr id="266" name="Google Shape;266;p23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7F1D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Grupo III: Estudo de Língua Estrangeira</a:t>
            </a:r>
            <a:endParaRPr/>
          </a:p>
        </p:txBody>
      </p:sp>
      <p:sp>
        <p:nvSpPr>
          <p:cNvPr id="267" name="Google Shape;267;p23"/>
          <p:cNvSpPr/>
          <p:nvPr/>
        </p:nvSpPr>
        <p:spPr>
          <a:xfrm>
            <a:off x="571500" y="12954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68" name="Google Shape;26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462212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9" name="Google Shape;26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3119437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0" name="Google Shape;27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3519487"/>
            <a:ext cx="1524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75" name="Google Shape;27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6" name="Google Shape;27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571500"/>
            <a:ext cx="110490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4"/>
          <p:cNvSpPr txBox="1"/>
          <p:nvPr/>
        </p:nvSpPr>
        <p:spPr>
          <a:xfrm>
            <a:off x="5070871" y="571500"/>
            <a:ext cx="2050256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7F1D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Dúvidas?</a:t>
            </a:r>
            <a:endParaRPr/>
          </a:p>
        </p:txBody>
      </p:sp>
      <p:sp>
        <p:nvSpPr>
          <p:cNvPr id="278" name="Google Shape;278;p24"/>
          <p:cNvSpPr txBox="1"/>
          <p:nvPr/>
        </p:nvSpPr>
        <p:spPr>
          <a:xfrm>
            <a:off x="4705350" y="1371600"/>
            <a:ext cx="27813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Encaminhar e-mail para</a:t>
            </a:r>
            <a:endParaRPr/>
          </a:p>
        </p:txBody>
      </p:sp>
      <p:sp>
        <p:nvSpPr>
          <p:cNvPr id="279" name="Google Shape;279;p24"/>
          <p:cNvSpPr txBox="1"/>
          <p:nvPr/>
        </p:nvSpPr>
        <p:spPr>
          <a:xfrm>
            <a:off x="4652962" y="2152650"/>
            <a:ext cx="2886075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B91C1C"/>
                </a:solidFill>
                <a:latin typeface="Roboto"/>
                <a:ea typeface="Roboto"/>
                <a:cs typeface="Roboto"/>
                <a:sym typeface="Roboto"/>
              </a:rPr>
              <a:t>pesquisa@direito.ufrj.br</a:t>
            </a:r>
            <a:endParaRPr/>
          </a:p>
        </p:txBody>
      </p:sp>
      <p:sp>
        <p:nvSpPr>
          <p:cNvPr id="280" name="Google Shape;280;p24"/>
          <p:cNvSpPr txBox="1"/>
          <p:nvPr/>
        </p:nvSpPr>
        <p:spPr>
          <a:xfrm>
            <a:off x="5410200" y="2943225"/>
            <a:ext cx="1371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Acesse o site</a:t>
            </a:r>
            <a:endParaRPr/>
          </a:p>
        </p:txBody>
      </p:sp>
      <p:sp>
        <p:nvSpPr>
          <p:cNvPr id="281" name="Google Shape;281;p24"/>
          <p:cNvSpPr txBox="1"/>
          <p:nvPr/>
        </p:nvSpPr>
        <p:spPr>
          <a:xfrm>
            <a:off x="5310187" y="3381375"/>
            <a:ext cx="1571625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369A1"/>
                </a:solidFill>
                <a:latin typeface="Roboto"/>
                <a:ea typeface="Roboto"/>
                <a:cs typeface="Roboto"/>
                <a:sym typeface="Roboto"/>
              </a:rPr>
              <a:t>direito.ufrj.br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86" name="Google Shape;28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5"/>
          <p:cNvSpPr/>
          <p:nvPr/>
        </p:nvSpPr>
        <p:spPr>
          <a:xfrm>
            <a:off x="571500" y="1695450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571500" y="245745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571500" y="245745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90" name="Google Shape;29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83832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5"/>
          <p:cNvSpPr txBox="1"/>
          <p:nvPr/>
        </p:nvSpPr>
        <p:spPr>
          <a:xfrm>
            <a:off x="1666875" y="1845468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https://img.freepik.com/premium-photo/young-people-visiting-art-gallery_249974-14813.jpg</a:t>
            </a:r>
            <a:endParaRPr/>
          </a:p>
        </p:txBody>
      </p:sp>
      <p:sp>
        <p:nvSpPr>
          <p:cNvPr id="292" name="Google Shape;292;p25"/>
          <p:cNvSpPr txBox="1"/>
          <p:nvPr/>
        </p:nvSpPr>
        <p:spPr>
          <a:xfrm>
            <a:off x="1666875" y="2078831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www.freepik.com</a:t>
            </a:r>
            <a:endParaRPr/>
          </a:p>
        </p:txBody>
      </p:sp>
      <p:pic>
        <p:nvPicPr>
          <p:cNvPr descr="image.png" id="293" name="Google Shape;29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260985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5"/>
          <p:cNvSpPr txBox="1"/>
          <p:nvPr/>
        </p:nvSpPr>
        <p:spPr>
          <a:xfrm>
            <a:off x="1666875" y="2616993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https://blog.aifsabroad.com/wp-content/uploads/2025/01/Law-Intern-Header.jpg</a:t>
            </a:r>
            <a:endParaRPr/>
          </a:p>
        </p:txBody>
      </p:sp>
      <p:sp>
        <p:nvSpPr>
          <p:cNvPr id="295" name="Google Shape;295;p25"/>
          <p:cNvSpPr txBox="1"/>
          <p:nvPr/>
        </p:nvSpPr>
        <p:spPr>
          <a:xfrm>
            <a:off x="1666875" y="2850356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Roboto"/>
                <a:ea typeface="Roboto"/>
                <a:cs typeface="Roboto"/>
                <a:sym typeface="Roboto"/>
              </a:rPr>
              <a:t>blog.aifsabroad.com</a:t>
            </a:r>
            <a:endParaRPr/>
          </a:p>
        </p:txBody>
      </p:sp>
      <p:sp>
        <p:nvSpPr>
          <p:cNvPr id="296" name="Google Shape;296;p25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7F1D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Image Sources</a:t>
            </a:r>
            <a:endParaRPr/>
          </a:p>
        </p:txBody>
      </p:sp>
      <p:sp>
        <p:nvSpPr>
          <p:cNvPr id="297" name="Google Shape;297;p25"/>
          <p:cNvSpPr/>
          <p:nvPr/>
        </p:nvSpPr>
        <p:spPr>
          <a:xfrm>
            <a:off x="571500" y="12954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571500"/>
            <a:ext cx="11049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1187" y="1966912"/>
            <a:ext cx="80962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5" name="Google Shape;9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86050" y="2376487"/>
            <a:ext cx="681990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4057650" y="4376737"/>
            <a:ext cx="40767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Limite: Até 3 códigos distintos ao longo da graduação.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Lançamento: 1x por semestre escolhido.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695450"/>
            <a:ext cx="352425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3875" y="1695450"/>
            <a:ext cx="352425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4" name="Google Shape;10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6250" y="1695450"/>
            <a:ext cx="352425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5" name="Google Shape;105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9150" y="3057525"/>
            <a:ext cx="30289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6" name="Google Shape;10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9150" y="4457700"/>
            <a:ext cx="30289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7" name="Google Shape;107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81525" y="3057525"/>
            <a:ext cx="30289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8" name="Google Shape;108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81525" y="4457700"/>
            <a:ext cx="30289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9" name="Google Shape;10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43900" y="3057525"/>
            <a:ext cx="30289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" name="Google Shape;110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43900" y="4457700"/>
            <a:ext cx="30289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819150" y="2390775"/>
            <a:ext cx="3180397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7F1D1D"/>
                </a:solidFill>
                <a:latin typeface="Roboto"/>
                <a:ea typeface="Roboto"/>
                <a:cs typeface="Roboto"/>
                <a:sym typeface="Roboto"/>
              </a:rPr>
              <a:t>Grupo de Estudo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819150" y="3762375"/>
            <a:ext cx="3028950" cy="695325"/>
          </a:xfrm>
          <a:prstGeom prst="rect">
            <a:avLst/>
          </a:prstGeom>
          <a:solidFill>
            <a:srgbClr val="FFFB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914400" y="3857625"/>
            <a:ext cx="2838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B45309"/>
                </a:solidFill>
                <a:latin typeface="Roboto"/>
                <a:ea typeface="Roboto"/>
                <a:cs typeface="Roboto"/>
                <a:sym typeface="Roboto"/>
              </a:rPr>
              <a:t>Comprovação:</a:t>
            </a:r>
            <a:r>
              <a:rPr b="0" i="0" lang="en-US" sz="10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Declaração do professor supervisor (efetivo FND).</a:t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819150" y="3762375"/>
            <a:ext cx="38100" cy="6953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4581525" y="2390775"/>
            <a:ext cx="3180397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7F1D1D"/>
                </a:solidFill>
                <a:latin typeface="Roboto"/>
                <a:ea typeface="Roboto"/>
                <a:cs typeface="Roboto"/>
                <a:sym typeface="Roboto"/>
              </a:rPr>
              <a:t>Monitoria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4581525" y="3762375"/>
            <a:ext cx="3028950" cy="695325"/>
          </a:xfrm>
          <a:prstGeom prst="rect">
            <a:avLst/>
          </a:prstGeom>
          <a:solidFill>
            <a:srgbClr val="FFFB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4676775" y="3857625"/>
            <a:ext cx="2838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B45309"/>
                </a:solidFill>
                <a:latin typeface="Roboto"/>
                <a:ea typeface="Roboto"/>
                <a:cs typeface="Roboto"/>
                <a:sym typeface="Roboto"/>
              </a:rPr>
              <a:t>Comprovação:</a:t>
            </a:r>
            <a:r>
              <a:rPr b="0" i="0" lang="en-US" sz="10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Declaração do orientador ou Relatório de Atividades.</a:t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4581525" y="3762375"/>
            <a:ext cx="38100" cy="6953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8343900" y="2390775"/>
            <a:ext cx="3180397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7F1D1D"/>
                </a:solidFill>
                <a:latin typeface="Roboto"/>
                <a:ea typeface="Roboto"/>
                <a:cs typeface="Roboto"/>
                <a:sym typeface="Roboto"/>
              </a:rPr>
              <a:t>Oficina de Leitura</a:t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8343900" y="3762375"/>
            <a:ext cx="3028950" cy="542925"/>
          </a:xfrm>
          <a:prstGeom prst="rect">
            <a:avLst/>
          </a:prstGeom>
          <a:solidFill>
            <a:srgbClr val="FFFB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8439150" y="3857625"/>
            <a:ext cx="283845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B45309"/>
                </a:solidFill>
                <a:latin typeface="Roboto"/>
                <a:ea typeface="Roboto"/>
                <a:cs typeface="Roboto"/>
                <a:sym typeface="Roboto"/>
              </a:rPr>
              <a:t>Comprovação:</a:t>
            </a:r>
            <a:r>
              <a:rPr b="0" i="0" lang="en-US" sz="10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Declaração do professor supervisor.</a:t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8343900" y="3762375"/>
            <a:ext cx="38100" cy="5429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23" name="Google Shape;123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9150" y="1943100"/>
            <a:ext cx="381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923925" y="3162300"/>
            <a:ext cx="228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15h</a:t>
            </a:r>
            <a:endParaRPr/>
          </a:p>
        </p:txBody>
      </p:sp>
      <p:pic>
        <p:nvPicPr>
          <p:cNvPr descr="image.png" id="125" name="Google Shape;125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81525" y="1943100"/>
            <a:ext cx="381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/>
          <p:nvPr/>
        </p:nvSpPr>
        <p:spPr>
          <a:xfrm>
            <a:off x="4686300" y="3162300"/>
            <a:ext cx="228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30h</a:t>
            </a:r>
            <a:endParaRPr/>
          </a:p>
        </p:txBody>
      </p:sp>
      <p:pic>
        <p:nvPicPr>
          <p:cNvPr descr="image.png" id="127" name="Google Shape;127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343900" y="19431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/>
          <p:nvPr/>
        </p:nvSpPr>
        <p:spPr>
          <a:xfrm>
            <a:off x="8448675" y="3162300"/>
            <a:ext cx="228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15h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7F1D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Grupo I: Ensino e Pesquisa (Parte 1)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571500" y="12954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5" name="Google Shape;1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" name="Google Shape;13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695450"/>
            <a:ext cx="35242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7" name="Google Shape;13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3875" y="1695450"/>
            <a:ext cx="35242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8" name="Google Shape;13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6250" y="1695450"/>
            <a:ext cx="35242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9" name="Google Shape;13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9150" y="2609850"/>
            <a:ext cx="30289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0" name="Google Shape;14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9150" y="3419475"/>
            <a:ext cx="30289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1" name="Google Shape;14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81525" y="2609850"/>
            <a:ext cx="30289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2" name="Google Shape;142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81525" y="3419475"/>
            <a:ext cx="30289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3" name="Google Shape;143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43900" y="2609850"/>
            <a:ext cx="30289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4" name="Google Shape;144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343900" y="3419475"/>
            <a:ext cx="30289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 txBox="1"/>
          <p:nvPr/>
        </p:nvSpPr>
        <p:spPr>
          <a:xfrm>
            <a:off x="819150" y="1943100"/>
            <a:ext cx="3180397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7F1D1D"/>
                </a:solidFill>
                <a:latin typeface="Roboto"/>
                <a:ea typeface="Roboto"/>
                <a:cs typeface="Roboto"/>
                <a:sym typeface="Roboto"/>
              </a:rPr>
              <a:t>Projetos Institucionais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819150" y="3219450"/>
            <a:ext cx="302895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Pesquisas e projetos SIGMA registrados.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4581525" y="1943100"/>
            <a:ext cx="3180397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7F1D1D"/>
                </a:solidFill>
                <a:latin typeface="Roboto"/>
                <a:ea typeface="Roboto"/>
                <a:cs typeface="Roboto"/>
                <a:sym typeface="Roboto"/>
              </a:rPr>
              <a:t>Publicação de Artigo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4581525" y="3219450"/>
            <a:ext cx="302895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Revistas, coletâneas, anais de congresso.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8343900" y="1943100"/>
            <a:ext cx="3180397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7F1D1D"/>
                </a:solidFill>
                <a:latin typeface="Roboto"/>
                <a:ea typeface="Roboto"/>
                <a:cs typeface="Roboto"/>
                <a:sym typeface="Roboto"/>
              </a:rPr>
              <a:t>Apresentação JIC/JIAC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8343900" y="3219450"/>
            <a:ext cx="302895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Jornadas da UFRJ (aprovado).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923925" y="2714625"/>
            <a:ext cx="228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15h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4686300" y="2714625"/>
            <a:ext cx="228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15h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8448675" y="2714625"/>
            <a:ext cx="228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15h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7F1D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Grupo I: Pesquisa e Publicação (Parte 2)</a:t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571500" y="12954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0" name="Google Shape;1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1" name="Google Shape;16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571500"/>
            <a:ext cx="11049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2" name="Google Shape;16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7375" y="1966912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3" name="Google Shape;16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19337" y="2376487"/>
            <a:ext cx="755332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"/>
          <p:cNvSpPr txBox="1"/>
          <p:nvPr/>
        </p:nvSpPr>
        <p:spPr>
          <a:xfrm>
            <a:off x="4557712" y="4376737"/>
            <a:ext cx="30765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Limite: 2 ou 3 códigos distintos.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Lançamento: 1x por semestre escolhido.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9" name="Google Shape;1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 txBox="1"/>
          <p:nvPr/>
        </p:nvSpPr>
        <p:spPr>
          <a:xfrm>
            <a:off x="571500" y="1695450"/>
            <a:ext cx="5550693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Defesa de Dissertação ou Tese</a:t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571500" y="3248025"/>
            <a:ext cx="5286375" cy="790575"/>
          </a:xfrm>
          <a:prstGeom prst="rect">
            <a:avLst/>
          </a:prstGeom>
          <a:solidFill>
            <a:srgbClr val="FFFB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762000" y="3438525"/>
            <a:ext cx="4905375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B45309"/>
                </a:solidFill>
                <a:latin typeface="Roboto"/>
                <a:ea typeface="Roboto"/>
                <a:cs typeface="Roboto"/>
                <a:sym typeface="Roboto"/>
              </a:rPr>
              <a:t>Requisito:</a:t>
            </a:r>
            <a:r>
              <a:rPr b="0" i="0" lang="en-US" sz="12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Relatório de até 3 laudas + Certificado do Presidente da Banca.</a:t>
            </a: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571500" y="3248025"/>
            <a:ext cx="38100" cy="79057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6724650" y="1695450"/>
            <a:ext cx="5140642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Defesa de Monografia</a:t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6724650" y="3248025"/>
            <a:ext cx="4895850" cy="790575"/>
          </a:xfrm>
          <a:prstGeom prst="rect">
            <a:avLst/>
          </a:prstGeom>
          <a:solidFill>
            <a:srgbClr val="FFFB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6915150" y="3438525"/>
            <a:ext cx="4514850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B45309"/>
                </a:solidFill>
                <a:latin typeface="Roboto"/>
                <a:ea typeface="Roboto"/>
                <a:cs typeface="Roboto"/>
                <a:sym typeface="Roboto"/>
              </a:rPr>
              <a:t>Requisito:</a:t>
            </a:r>
            <a:r>
              <a:rPr b="0" i="0" lang="en-US" sz="12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Relatório (1 a 3 laudas) + Certificado do Presidente da Banca.</a:t>
            </a: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6724650" y="3248025"/>
            <a:ext cx="38100" cy="79057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8"/>
          <p:cNvSpPr txBox="1"/>
          <p:nvPr/>
        </p:nvSpPr>
        <p:spPr>
          <a:xfrm>
            <a:off x="857250" y="2000250"/>
            <a:ext cx="500062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Carga: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15h por defesa assistida.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857250" y="2400300"/>
            <a:ext cx="500062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Máximo: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45h (3 semestres).</a:t>
            </a:r>
            <a:endParaRPr/>
          </a:p>
        </p:txBody>
      </p:sp>
      <p:sp>
        <p:nvSpPr>
          <p:cNvPr id="180" name="Google Shape;180;p18"/>
          <p:cNvSpPr txBox="1"/>
          <p:nvPr/>
        </p:nvSpPr>
        <p:spPr>
          <a:xfrm>
            <a:off x="857250" y="2800350"/>
            <a:ext cx="500062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Códigos: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IUWX08, IUWX09, IUWX10.</a:t>
            </a:r>
            <a:endParaRPr/>
          </a:p>
        </p:txBody>
      </p:sp>
      <p:sp>
        <p:nvSpPr>
          <p:cNvPr id="181" name="Google Shape;181;p18"/>
          <p:cNvSpPr txBox="1"/>
          <p:nvPr/>
        </p:nvSpPr>
        <p:spPr>
          <a:xfrm>
            <a:off x="7010400" y="2000250"/>
            <a:ext cx="46101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Carga: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15h por monografia assistida.</a:t>
            </a:r>
            <a:endParaRPr/>
          </a:p>
        </p:txBody>
      </p:sp>
      <p:sp>
        <p:nvSpPr>
          <p:cNvPr id="182" name="Google Shape;182;p18"/>
          <p:cNvSpPr txBox="1"/>
          <p:nvPr/>
        </p:nvSpPr>
        <p:spPr>
          <a:xfrm>
            <a:off x="7010400" y="2400300"/>
            <a:ext cx="46101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Máximo: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45h (3 semestres).</a:t>
            </a:r>
            <a:endParaRPr/>
          </a:p>
        </p:txBody>
      </p:sp>
      <p:sp>
        <p:nvSpPr>
          <p:cNvPr id="183" name="Google Shape;183;p18"/>
          <p:cNvSpPr txBox="1"/>
          <p:nvPr/>
        </p:nvSpPr>
        <p:spPr>
          <a:xfrm>
            <a:off x="7010400" y="2800350"/>
            <a:ext cx="46101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Códigos: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IUWX11, IUWX12, IUWX13.</a:t>
            </a:r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7F1D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Grupo II: Assistir Defesas Acadêmicas</a:t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571500" y="12954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86" name="Google Shape;18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19300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7" name="Google Shape;18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419350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8" name="Google Shape;18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819400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9" name="Google Shape;18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4650" y="2019300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0" name="Google Shape;19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4650" y="2419350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1" name="Google Shape;19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4650" y="2819400"/>
            <a:ext cx="1524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6" name="Google Shape;19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7" name="Google Shape;19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671762"/>
            <a:ext cx="64008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8" name="Google Shape;19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3300" y="1695450"/>
            <a:ext cx="42672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/>
          <p:cNvSpPr txBox="1"/>
          <p:nvPr/>
        </p:nvSpPr>
        <p:spPr>
          <a:xfrm>
            <a:off x="571500" y="2671762"/>
            <a:ext cx="672084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75985"/>
                </a:solidFill>
                <a:latin typeface="Roboto"/>
                <a:ea typeface="Roboto"/>
                <a:cs typeface="Roboto"/>
                <a:sym typeface="Roboto"/>
              </a:rPr>
              <a:t>Participação em Organização</a:t>
            </a:r>
            <a:endParaRPr/>
          </a:p>
        </p:txBody>
      </p:sp>
      <p:sp>
        <p:nvSpPr>
          <p:cNvPr id="200" name="Google Shape;200;p19"/>
          <p:cNvSpPr txBox="1"/>
          <p:nvPr/>
        </p:nvSpPr>
        <p:spPr>
          <a:xfrm>
            <a:off x="571500" y="2976562"/>
            <a:ext cx="64008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Organização, avaliação ou moderação de eventos culturais não jurídicos.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15h</a:t>
            </a: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(Máx 45h). Códs: IUWX43-45.</a:t>
            </a:r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571500" y="3681412"/>
            <a:ext cx="672084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75985"/>
                </a:solidFill>
                <a:latin typeface="Roboto"/>
                <a:ea typeface="Roboto"/>
                <a:cs typeface="Roboto"/>
                <a:sym typeface="Roboto"/>
              </a:rPr>
              <a:t>Assistir Eventos Culturais</a:t>
            </a:r>
            <a:endParaRPr/>
          </a:p>
        </p:txBody>
      </p:sp>
      <p:sp>
        <p:nvSpPr>
          <p:cNvPr id="202" name="Google Shape;202;p19"/>
          <p:cNvSpPr txBox="1"/>
          <p:nvPr/>
        </p:nvSpPr>
        <p:spPr>
          <a:xfrm>
            <a:off x="571500" y="3986212"/>
            <a:ext cx="64008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Cinemas, museus, teatro.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15h</a:t>
            </a: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por 3 ingressos diferentes. (Máx 45h). Códs: IUWX20-22.</a:t>
            </a:r>
            <a:endParaRPr/>
          </a:p>
        </p:txBody>
      </p:sp>
      <p:sp>
        <p:nvSpPr>
          <p:cNvPr id="203" name="Google Shape;203;p19"/>
          <p:cNvSpPr/>
          <p:nvPr/>
        </p:nvSpPr>
        <p:spPr>
          <a:xfrm>
            <a:off x="571500" y="4691062"/>
            <a:ext cx="6400800" cy="790575"/>
          </a:xfrm>
          <a:prstGeom prst="rect">
            <a:avLst/>
          </a:prstGeom>
          <a:solidFill>
            <a:srgbClr val="FFFB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9"/>
          <p:cNvSpPr txBox="1"/>
          <p:nvPr/>
        </p:nvSpPr>
        <p:spPr>
          <a:xfrm>
            <a:off x="762000" y="4881562"/>
            <a:ext cx="60198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B45309"/>
                </a:solidFill>
                <a:latin typeface="Roboto"/>
                <a:ea typeface="Roboto"/>
                <a:cs typeface="Roboto"/>
                <a:sym typeface="Roboto"/>
              </a:rPr>
              <a:t>Comprovação (Assistir):</a:t>
            </a:r>
            <a:r>
              <a:rPr b="0" i="0" lang="en-US" sz="12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Envio conjunto de 3 ingressos distintos para totalizar as 15h do semestre.</a:t>
            </a:r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571500" y="4691062"/>
            <a:ext cx="38100" cy="79057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06" name="Google Shape;20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3300" y="1695450"/>
            <a:ext cx="42672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9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7F1D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Grupo II: Eventos Culturais</a:t>
            </a:r>
            <a:endParaRPr/>
          </a:p>
        </p:txBody>
      </p:sp>
      <p:sp>
        <p:nvSpPr>
          <p:cNvPr id="208" name="Google Shape;208;p19"/>
          <p:cNvSpPr/>
          <p:nvPr/>
        </p:nvSpPr>
        <p:spPr>
          <a:xfrm>
            <a:off x="571500" y="12954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3" name="Google Shape;21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0"/>
          <p:cNvSpPr txBox="1"/>
          <p:nvPr/>
        </p:nvSpPr>
        <p:spPr>
          <a:xfrm>
            <a:off x="571500" y="4219575"/>
            <a:ext cx="1104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*Para eventos jurídicos, os certificados devem ser apresentados em conjunto para totalizar as 30h do semestre.</a:t>
            </a:r>
            <a:endParaRPr/>
          </a:p>
        </p:txBody>
      </p:sp>
      <p:graphicFrame>
        <p:nvGraphicFramePr>
          <p:cNvPr id="215" name="Google Shape;215;p20"/>
          <p:cNvGraphicFramePr/>
          <p:nvPr/>
        </p:nvGraphicFramePr>
        <p:xfrm>
          <a:off x="571500" y="16954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{D30D45FF-5A69-412F-95F4-64FD2816B5A9}</a:tableStyleId>
              </a:tblPr>
              <a:tblGrid>
                <a:gridCol w="4043350"/>
                <a:gridCol w="2236450"/>
                <a:gridCol w="3376750"/>
                <a:gridCol w="1392425"/>
              </a:tblGrid>
              <a:tr h="777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Atividade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59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Carga Semestral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59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Comprovação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59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Códigos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5985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Assistir Eventos Jurídicos</a:t>
                      </a:r>
                      <a:b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(Congressos, palestras)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30h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 certificados (FND) ou</a:t>
                      </a:r>
                      <a:b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6 certificados (Externos)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IUWX23</a:t>
                      </a:r>
                      <a:b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IUWX24</a:t>
                      </a:r>
                      <a:b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IUWX25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Ouvinte em Jornadas</a:t>
                      </a:r>
                      <a:b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(Iniciação Científica/Extensão)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15h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Certificado/Declaração</a:t>
                      </a:r>
                      <a:b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por participação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IUWX32</a:t>
                      </a:r>
                      <a:b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IUWX33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6" name="Google Shape;216;p20"/>
          <p:cNvSpPr/>
          <p:nvPr/>
        </p:nvSpPr>
        <p:spPr>
          <a:xfrm>
            <a:off x="571500" y="3214687"/>
            <a:ext cx="404336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0"/>
          <p:cNvSpPr/>
          <p:nvPr/>
        </p:nvSpPr>
        <p:spPr>
          <a:xfrm>
            <a:off x="4614862" y="3214687"/>
            <a:ext cx="223644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0"/>
          <p:cNvSpPr/>
          <p:nvPr/>
        </p:nvSpPr>
        <p:spPr>
          <a:xfrm>
            <a:off x="6851302" y="3214687"/>
            <a:ext cx="337676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0"/>
          <p:cNvSpPr/>
          <p:nvPr/>
        </p:nvSpPr>
        <p:spPr>
          <a:xfrm>
            <a:off x="10228064" y="3214687"/>
            <a:ext cx="139243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0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7F1D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Grupo II: Eventos Jurídicos e Científicos</a:t>
            </a:r>
            <a:endParaRPr/>
          </a:p>
        </p:txBody>
      </p:sp>
      <p:sp>
        <p:nvSpPr>
          <p:cNvPr id="221" name="Google Shape;221;p20"/>
          <p:cNvSpPr/>
          <p:nvPr/>
        </p:nvSpPr>
        <p:spPr>
          <a:xfrm>
            <a:off x="571500" y="129540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6" name="Google Shape;2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7" name="Google Shape;22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571500"/>
            <a:ext cx="11049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8" name="Google Shape;22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3562" y="1966912"/>
            <a:ext cx="9048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9" name="Google Shape;22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19337" y="2376487"/>
            <a:ext cx="755332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1"/>
          <p:cNvSpPr txBox="1"/>
          <p:nvPr/>
        </p:nvSpPr>
        <p:spPr>
          <a:xfrm>
            <a:off x="4557712" y="4376737"/>
            <a:ext cx="30765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Limite: Até 3 códigos distintos.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350" u="none" cap="none" strike="noStrike">
                <a:solidFill>
                  <a:srgbClr val="475569"/>
                </a:solidFill>
                <a:latin typeface="Roboto"/>
                <a:ea typeface="Roboto"/>
                <a:cs typeface="Roboto"/>
                <a:sym typeface="Roboto"/>
              </a:rPr>
              <a:t> Lançamento: 1x por semestre escolhido.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